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2" r:id="rId2"/>
    <p:sldId id="273" r:id="rId3"/>
    <p:sldId id="274" r:id="rId4"/>
    <p:sldId id="276" r:id="rId5"/>
    <p:sldId id="277" r:id="rId6"/>
    <p:sldId id="278" r:id="rId7"/>
    <p:sldId id="279" r:id="rId8"/>
    <p:sldId id="280" r:id="rId9"/>
    <p:sldId id="281" r:id="rId10"/>
    <p:sldId id="28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9/14/2021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9/14/2021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5879E09-D6C9-45E4-AFEC-2730C98F3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769617"/>
          </a:xfrm>
        </p:spPr>
        <p:txBody>
          <a:bodyPr>
            <a:noAutofit/>
          </a:bodyPr>
          <a:lstStyle/>
          <a:p>
            <a:pPr algn="ctr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Επιμόρφωση νεοδιόριστων και αναπληρωτών φιλολόγων</a:t>
            </a:r>
            <a:b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 Εισαγωγικά – Βασικές κατευθύνσεις</a:t>
            </a:r>
            <a:br>
              <a:rPr lang="el-GR" sz="24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l-GR" sz="2800" b="1" dirty="0">
              <a:latin typeface="Calibri" panose="020F0502020204030204" pitchFamily="34" charset="0"/>
              <a:ea typeface="Cambria" pitchFamily="18" charset="0"/>
              <a:cs typeface="Calibri" panose="020F0502020204030204" pitchFamily="34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8D4FFB7-2E5D-4E32-8CA4-463622C16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284737"/>
            <a:ext cx="8596668" cy="2032987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el-GR" dirty="0"/>
          </a:p>
          <a:p>
            <a:pPr marL="0" indent="0" algn="r">
              <a:buNone/>
            </a:pP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Πέμπτη 10-9-2021</a:t>
            </a:r>
          </a:p>
          <a:p>
            <a:pPr marL="0" indent="0" algn="r">
              <a:buNone/>
            </a:pP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Ιουλία Κανδήλα</a:t>
            </a:r>
          </a:p>
          <a:p>
            <a:pPr marL="0" indent="0" algn="r">
              <a:buNone/>
            </a:pP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Συντονίστρια Ε.Ε.</a:t>
            </a:r>
            <a:r>
              <a:rPr lang="el-GR" sz="20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263472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3A212E7-C7BE-4BE6-AFC7-3B040FBBA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Γονείς 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5565F07-8269-4EF8-865A-95D1A6FAD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Ενημέρωση γονέων (ειδικά της Α΄ γυμνασίου)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Για τα γνωστικά αντικείμενα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Για τις εργασίες – υποχρεώσεις μαθητών</a:t>
            </a:r>
          </a:p>
          <a:p>
            <a:r>
              <a:rPr lang="el-GR" dirty="0"/>
              <a:t>Συνεργασία μαζί τους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92923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512F0A6-48C2-4C39-8998-1C8617AE2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l-GR" sz="2800" b="1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3600" b="1" dirty="0"/>
              <a:t>Δομή παρουσίασης</a:t>
            </a:r>
            <a:endParaRPr lang="el-G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1D6D9E5-2EB3-443B-80AA-83B7F4A5C8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441359"/>
            <a:ext cx="8596668" cy="3600003"/>
          </a:xfrm>
        </p:spPr>
        <p:txBody>
          <a:bodyPr>
            <a:normAutofit/>
          </a:bodyPr>
          <a:lstStyle/>
          <a:p>
            <a:r>
              <a:rPr lang="el-GR" b="1" dirty="0"/>
              <a:t>α.</a:t>
            </a:r>
            <a:r>
              <a:rPr lang="el-GR" dirty="0"/>
              <a:t> Σχολείο – Σύλλογος Διδασκόντων  </a:t>
            </a:r>
          </a:p>
          <a:p>
            <a:r>
              <a:rPr lang="el-GR" b="1" dirty="0"/>
              <a:t>β</a:t>
            </a:r>
            <a:r>
              <a:rPr lang="el-GR" dirty="0"/>
              <a:t>. Γνωστικά αντικείμενα </a:t>
            </a:r>
          </a:p>
          <a:p>
            <a:r>
              <a:rPr lang="el-GR" b="1" dirty="0"/>
              <a:t>γ</a:t>
            </a:r>
            <a:r>
              <a:rPr lang="el-GR" dirty="0"/>
              <a:t>. Μαθητές/</a:t>
            </a:r>
            <a:r>
              <a:rPr lang="el-GR" dirty="0" err="1"/>
              <a:t>τριες</a:t>
            </a:r>
            <a:endParaRPr lang="el-GR" dirty="0"/>
          </a:p>
          <a:p>
            <a:r>
              <a:rPr lang="el-GR" b="1" dirty="0"/>
              <a:t>δ.</a:t>
            </a:r>
            <a:r>
              <a:rPr lang="el-GR" dirty="0"/>
              <a:t> Μαθητές/</a:t>
            </a:r>
            <a:r>
              <a:rPr lang="el-GR" dirty="0" err="1"/>
              <a:t>τριες</a:t>
            </a:r>
            <a:r>
              <a:rPr lang="el-GR" dirty="0"/>
              <a:t> και γνωστικό αντικείμενο</a:t>
            </a:r>
          </a:p>
          <a:p>
            <a:r>
              <a:rPr lang="el-GR" b="1" dirty="0"/>
              <a:t>ε</a:t>
            </a:r>
            <a:r>
              <a:rPr lang="el-GR" dirty="0"/>
              <a:t>. Γονείς </a:t>
            </a:r>
          </a:p>
          <a:p>
            <a:pPr>
              <a:buFont typeface="Wingdings" pitchFamily="2" charset="2"/>
              <a:buChar char="Ø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14466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8A4AE90-86F8-40D7-90D0-FB4F1070E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Σχολείο – Σύλλογος Διδασκόντων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68EC120-1E8F-443B-82A0-D918B8129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087811"/>
          </a:xfrm>
        </p:spPr>
        <p:txBody>
          <a:bodyPr>
            <a:normAutofit/>
          </a:bodyPr>
          <a:lstStyle/>
          <a:p>
            <a:pPr fontAlgn="t"/>
            <a:r>
              <a:rPr lang="el-GR" dirty="0"/>
              <a:t>Σχολική μονάδα</a:t>
            </a:r>
          </a:p>
          <a:p>
            <a:pPr fontAlgn="t">
              <a:buFont typeface="Wingdings" panose="05000000000000000000" pitchFamily="2" charset="2"/>
              <a:buChar char="v"/>
            </a:pPr>
            <a:r>
              <a:rPr lang="el-GR" dirty="0"/>
              <a:t> Γνώση της ιδιαίτερης «κουλτούρας»</a:t>
            </a:r>
          </a:p>
          <a:p>
            <a:pPr fontAlgn="t">
              <a:buFont typeface="Wingdings" panose="05000000000000000000" pitchFamily="2" charset="2"/>
              <a:buChar char="v"/>
            </a:pPr>
            <a:r>
              <a:rPr lang="el-GR" dirty="0"/>
              <a:t>Δυνατότητες – Εξοπλισμός σε εποπτικό – διδακτικό υλικό </a:t>
            </a:r>
          </a:p>
          <a:p>
            <a:pPr fontAlgn="t"/>
            <a:r>
              <a:rPr lang="el-GR" dirty="0"/>
              <a:t>Σύλλογος Διδασκόντων </a:t>
            </a:r>
          </a:p>
          <a:p>
            <a:pPr fontAlgn="t">
              <a:buFont typeface="Wingdings" panose="05000000000000000000" pitchFamily="2" charset="2"/>
              <a:buChar char="v"/>
            </a:pPr>
            <a:r>
              <a:rPr lang="el-GR" dirty="0"/>
              <a:t>Συνεργασία όλων</a:t>
            </a:r>
          </a:p>
          <a:p>
            <a:pPr fontAlgn="t">
              <a:buFont typeface="Wingdings" panose="05000000000000000000" pitchFamily="2" charset="2"/>
              <a:buChar char="v"/>
            </a:pPr>
            <a:r>
              <a:rPr lang="el-GR" dirty="0"/>
              <a:t>Συνεργασία με συναδέλφους ειδικότητας </a:t>
            </a:r>
          </a:p>
          <a:p>
            <a:endParaRPr lang="el-GR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705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936C8F3-0D59-428B-8EE3-E20DA6EC6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b="1" dirty="0"/>
              <a:t>Γνωστικά αντικείμενα</a:t>
            </a:r>
            <a:br>
              <a:rPr lang="el-GR" b="1" dirty="0"/>
            </a:br>
            <a:endParaRPr lang="el-GR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62CFC7-72FD-49E9-A2EF-A28585B8D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Κατανομή μαθημάτων 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 Γνώση του πλαισίου (μαθήματα 1</a:t>
            </a:r>
            <a:r>
              <a:rPr lang="el-GR" baseline="30000" dirty="0"/>
              <a:t>ης</a:t>
            </a:r>
            <a:r>
              <a:rPr lang="el-GR" dirty="0"/>
              <a:t>, 2</a:t>
            </a:r>
            <a:r>
              <a:rPr lang="el-GR" baseline="30000" dirty="0"/>
              <a:t>ης</a:t>
            </a:r>
            <a:r>
              <a:rPr lang="el-GR" dirty="0"/>
              <a:t>, 3</a:t>
            </a:r>
            <a:r>
              <a:rPr lang="el-GR" baseline="30000" dirty="0"/>
              <a:t>ης</a:t>
            </a:r>
            <a:r>
              <a:rPr lang="el-GR" dirty="0"/>
              <a:t> ανάθεσης)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Συνεργασία με συναδέλφους για την όσο δικαιότερη κατανομή</a:t>
            </a:r>
          </a:p>
          <a:p>
            <a:r>
              <a:rPr lang="el-GR" dirty="0"/>
              <a:t>Γνώση πλαισίου γνωστικού αντικειμένου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Πρόγραμμα σπουδών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Οδηγίες διδασκαλίας (ύλη διδακτέα και εξεταστέα – προγραμματισμός διδασκαλίας – αξιολόγηση) </a:t>
            </a: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184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FDD3916-1CA4-4211-B46A-68838E8B2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b="1" dirty="0"/>
              <a:t>Μαθητές και γνωστικό αντικείμενο</a:t>
            </a:r>
            <a:endParaRPr lang="el-GR" sz="28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ED4F9B7-5801-40AB-A161-B2F8440B4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Παρουσίαση του γνωστικού αντικειμένου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Απόψεις μαθητών/μαθητριών για το μάθημα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Σκοπός και στόχοι του μαθήματος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Σύντομη αναφορά μεθόδου διδασκαλίας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Αξιολόγηση μαθητών/τριών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Ενημέρωση μαθητών (ειδικά στην Α΄ Γυμνασίου) για την εργασία στο σπίτι  </a:t>
            </a:r>
          </a:p>
          <a:p>
            <a:endParaRPr lang="el-GR" sz="1800" i="0" u="none" strike="noStrike" baseline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983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8EB94A-9B10-44DE-9409-B0C6C03F0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b="1" dirty="0"/>
              <a:t>Μαθητές/</a:t>
            </a:r>
            <a:r>
              <a:rPr lang="el-GR" sz="3600" b="1" dirty="0" err="1"/>
              <a:t>τριες</a:t>
            </a:r>
            <a:r>
              <a:rPr lang="el-GR" sz="3600" b="1" dirty="0"/>
              <a:t> και σχολικό εγχειρίδιο</a:t>
            </a:r>
            <a:endParaRPr lang="el-GR" sz="28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E51F11A-6CAA-4C9A-BC19-AB2A257C2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endParaRPr lang="el-GR" dirty="0"/>
          </a:p>
          <a:p>
            <a:r>
              <a:rPr lang="el-GR" dirty="0"/>
              <a:t>Παρουσίαση σχολικού εγχειριδίου</a:t>
            </a:r>
          </a:p>
          <a:p>
            <a:r>
              <a:rPr lang="el-GR" dirty="0"/>
              <a:t>Δομή του εγχειριδίου/βιβλίου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Εξώφυλλο – εξωτερικά στοιχεία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Πρωτοσέλιδα ή προκαταρκτικά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Κύριο μέρος του βιβλίου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Επικουρικά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35474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6BA4F96-D888-4F2C-85D0-8F368603B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b="1" dirty="0"/>
              <a:t>Μαθητές/</a:t>
            </a:r>
            <a:r>
              <a:rPr lang="el-GR" sz="3600" b="1" dirty="0" err="1"/>
              <a:t>τριες</a:t>
            </a:r>
            <a:r>
              <a:rPr lang="el-GR" sz="3600" b="1" dirty="0"/>
              <a:t> και σχολικό εγχειρίδιο</a:t>
            </a:r>
            <a:endParaRPr lang="el-GR" sz="28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9849BEC-5D61-4D06-9817-D4C0182B1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u="sng" dirty="0"/>
              <a:t>Εξώφυλλο – εξωτερικά στοιχεία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 Στοιχεία ταυτότητας βιβλίου (συγγραφέας, επιμελητής/μεταφραστής, τίτλος, εκδότης….) – εικονογράφηση </a:t>
            </a:r>
          </a:p>
          <a:p>
            <a:r>
              <a:rPr lang="el-GR" u="sng" dirty="0"/>
              <a:t>Πρωτοσέλιδα ή προκαταρκτικά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 Πρώτες σελίδες: στοιχεία ταυτότητας βιβλίου (πιο αναλυτικά)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Πίνακας περιεχομένων (μπορεί να είναι και στο τέλος)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Πρόλογος – εισαγωγή</a:t>
            </a:r>
          </a:p>
          <a:p>
            <a:pPr algn="l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54429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B1C6444-5680-4CD0-9AC2-03703CE0A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600" b="1" dirty="0"/>
              <a:t>Μαθητές/</a:t>
            </a:r>
            <a:r>
              <a:rPr lang="el-GR" sz="3600" b="1" dirty="0" err="1"/>
              <a:t>τριες</a:t>
            </a:r>
            <a:r>
              <a:rPr lang="el-GR" sz="3600" b="1" dirty="0"/>
              <a:t> και σχολικό εγχειρίδιο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5D08F4F-A2AD-4995-9B69-F93DAFA1AC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/>
              <a:t>Κύριο μέρος του βιβλίου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 Το κείμενο: χωρισμένο σε «μέρη» – κεφάλαια ή ενότητες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 Επίλογος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 Άλλα στοιχεία:  </a:t>
            </a:r>
            <a:r>
              <a:rPr lang="el-GR" dirty="0" err="1"/>
              <a:t>σελιδαρίθμηση</a:t>
            </a:r>
            <a:r>
              <a:rPr lang="el-GR" dirty="0"/>
              <a:t> – κεφαλίδα - υποσημειώσεις</a:t>
            </a:r>
          </a:p>
          <a:p>
            <a:r>
              <a:rPr lang="el-GR" u="sng" dirty="0"/>
              <a:t>Επικουρικά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 Παροράματα – Γλωσσάρι – Βιβλιογραφία – Κολοφώνας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52732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FE6F7A5-3740-48F3-8D72-3814C5B10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600" b="1" dirty="0"/>
              <a:t>Μαθητές/</a:t>
            </a:r>
            <a:r>
              <a:rPr lang="el-GR" sz="3600" b="1" dirty="0" err="1"/>
              <a:t>τριες</a:t>
            </a:r>
            <a:r>
              <a:rPr lang="el-GR" sz="3600" b="1" dirty="0"/>
              <a:t> και σχολικό εγχειρίδιο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F40FB8A-012C-41DF-90FB-C80D22A7A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Δομή κειμένου σχολικού εγχειριδίου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 Κεφάλαια – ενότητες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 Παρουσίαση της δομής του κεφαλαίου ή της ενότητας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92416327"/>
      </p:ext>
    </p:extLst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1400</TotalTime>
  <Words>336</Words>
  <Application>Microsoft Office PowerPoint</Application>
  <PresentationFormat>Ευρεία οθόνη</PresentationFormat>
  <Paragraphs>63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6" baseType="lpstr">
      <vt:lpstr>Arial</vt:lpstr>
      <vt:lpstr>Calibri</vt:lpstr>
      <vt:lpstr>Trebuchet MS</vt:lpstr>
      <vt:lpstr>Wingdings</vt:lpstr>
      <vt:lpstr>Wingdings 3</vt:lpstr>
      <vt:lpstr>Όψη</vt:lpstr>
      <vt:lpstr>Επιμόρφωση νεοδιόριστων και αναπληρωτών φιλολόγων   Εισαγωγικά – Βασικές κατευθύνσεις </vt:lpstr>
      <vt:lpstr> Δομή παρουσίασης</vt:lpstr>
      <vt:lpstr>Σχολείο – Σύλλογος Διδασκόντων</vt:lpstr>
      <vt:lpstr>Γνωστικά αντικείμενα </vt:lpstr>
      <vt:lpstr>Μαθητές και γνωστικό αντικείμενο</vt:lpstr>
      <vt:lpstr>Μαθητές/τριες και σχολικό εγχειρίδιο</vt:lpstr>
      <vt:lpstr>Μαθητές/τριες και σχολικό εγχειρίδιο</vt:lpstr>
      <vt:lpstr>Μαθητές/τριες και σχολικό εγχειρίδιο</vt:lpstr>
      <vt:lpstr>Μαθητές/τριες και σχολικό εγχειρίδιο</vt:lpstr>
      <vt:lpstr>Γονείς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ΠΕΚ ΛΑΡΙΣΑΣ ΕΠΙΜΟΡΦΩΣΗ ΣΤΙΣ ΔΗΜΙΟΥΡΓΙΚΕΣ ΕΡΓΑΣΙΕΣ</dc:title>
  <dc:creator>User</dc:creator>
  <cp:lastModifiedBy>Ιουλία Κανδήλα</cp:lastModifiedBy>
  <cp:revision>80</cp:revision>
  <dcterms:created xsi:type="dcterms:W3CDTF">2017-09-04T16:17:09Z</dcterms:created>
  <dcterms:modified xsi:type="dcterms:W3CDTF">2021-09-14T10:51:18Z</dcterms:modified>
</cp:coreProperties>
</file>